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747038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754" autoAdjust="0"/>
    <p:restoredTop sz="95706" autoAdjust="0"/>
  </p:normalViewPr>
  <p:slideViewPr>
    <p:cSldViewPr snapToGrid="0">
      <p:cViewPr varScale="1">
        <p:scale>
          <a:sx n="82" d="100"/>
          <a:sy n="82" d="100"/>
        </p:scale>
        <p:origin x="11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370C7-602A-F849-040E-EFE99DAE4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54BD3E-F279-66A1-9891-AE9CA00AA1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2A596E-1007-E774-99D5-CADEF2FA9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C4D39-B452-665C-12AB-FDCFDE035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D954AE-371D-CFA6-5B2F-2823CA9A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356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DD9A4-E586-A3C5-900C-7B81CB908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C7EC4-BFAF-326A-AC76-729FC187F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610297-315E-DF05-2455-8C6E7D733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9BFE-D8A0-E7BE-EEDB-EE68CFC9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429C95-1605-A7B9-DBE7-E666B5B51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282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671A-6331-0457-3571-14FA87EF2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C0A77-F9AE-8912-0324-9E8280DD60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8F93-A6A1-03B1-7AE6-99DCA5FBC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05C9D-279E-5320-2836-996F84DCF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B97BC4-BD7D-BF69-22EF-D76276C18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11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FDD-ABD2-A1A9-069B-350D5A73A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6AFBA-1E52-B62D-5D05-A1E6762D2B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931F9D-8126-7317-41CD-24C70A2737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08923D-E84F-E12F-3731-A3402A669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A01D2-3929-7C61-3E24-367C017C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367F2C-A05A-1976-7F34-9A1D77EAE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33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DAD2-CC7F-F367-96EF-17E9EFFB9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D5E92-6DD9-C3E4-E256-AAFBFC234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E55686-669A-AD58-383B-8D3EBCD03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F22FF0-63EA-1FD2-BAF8-BB74716A85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46139C-0E90-B13C-69C6-957F3A9B3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D4180F-EB5A-9C86-71A8-BBD79860D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C54A23-934E-4BE3-DE84-085F0B6A4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58F4E5-9C3A-2CA4-2EFA-D8AF801D9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268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1045D-4108-564E-A9D2-87C78E6C4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73078C-6D98-4736-BCC3-0B410E7C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C16D62-1920-60FD-B685-E69BA7223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27E34-CFCE-A146-733D-5D7F62232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86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D7C22-7247-D9DC-AB0C-4B35101F0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A5C443-E36B-0829-D263-9DDF30077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0480B-7C5C-C2E5-8361-E116FE80E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11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4D834-1205-208B-079F-0F1781812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648F2B-8940-082F-927C-DA7DD1DFC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9EA7D-C78B-F5DD-0D10-FCFD7BD00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A6A18-DC25-0B9D-B568-C71010F3B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A2C75-7009-6E04-F33F-5E4CFE9DF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A9B24C-8FD2-0BF0-7E6E-2A3573A2E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62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0541A-0688-22C2-BB83-55F9D3D8B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37F92-8FE1-484B-425F-635185DD9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181A8-96AB-8817-97B8-24E9D203A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995C37-2CB0-8A70-4FE0-47EA0E8A0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3ECDE-AE63-93C8-8D03-1065E7DF6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C313D-F5D3-3AC0-C4BE-06F70C4AE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30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AE0CD-D7FD-CFFB-4373-9E3DD4D3F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2564FD-5D9B-2DB2-5C2F-23C741855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07E5CE-100F-BCF6-993E-835536CFF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480CA6-3B33-7AF6-2553-937222ECE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95B3A-8966-B667-E924-F3E27525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156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5F9C3-3323-CE3C-7471-F949ED725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656343-FA5C-A6EA-17D1-6108B3675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D554A-B073-643C-9902-7633F012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2D002-B946-841F-7D28-35F705EBB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4F01-85FB-5439-FA21-2C442B390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68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0EDFC4-B8CD-9EE5-8236-DA15F47EA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86551C-8580-1A9D-8E13-6E53F060D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EF3CC-105D-990A-A267-C66F0E11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5E9D13-1D5D-4743-AFAC-BDE4153023FA}" type="datetimeFigureOut">
              <a:rPr lang="en-US" smtClean="0"/>
              <a:t>9/6/2026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61D40-66AE-EC32-38DE-F500AEAE1D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F4F106-6104-B25D-2E1A-500102310F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BA7FE5-E493-4D82-94D2-D087FDE45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5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rchinexa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14734-8665-15E5-47DE-643EA2C0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E9D17AFD-7CA6-4C61-1AFF-16DDC8CC198D}"/>
              </a:ext>
            </a:extLst>
          </p:cNvPr>
          <p:cNvSpPr/>
          <p:nvPr/>
        </p:nvSpPr>
        <p:spPr bwMode="gray">
          <a:xfrm>
            <a:off x="448530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C1: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Research and Discovery Mgmt.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3F8C9B7-E228-33F5-2D02-27531CE95670}"/>
              </a:ext>
            </a:extLst>
          </p:cNvPr>
          <p:cNvSpPr/>
          <p:nvPr/>
        </p:nvSpPr>
        <p:spPr bwMode="gray">
          <a:xfrm>
            <a:off x="526258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Target Identification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466044-8914-F416-A4C1-3B583DCD1C0B}"/>
              </a:ext>
            </a:extLst>
          </p:cNvPr>
          <p:cNvSpPr/>
          <p:nvPr/>
        </p:nvSpPr>
        <p:spPr bwMode="gray">
          <a:xfrm>
            <a:off x="526258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Preclinical Research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017518-CA81-FC9E-2567-A9F0CB98762B}"/>
              </a:ext>
            </a:extLst>
          </p:cNvPr>
          <p:cNvSpPr/>
          <p:nvPr/>
        </p:nvSpPr>
        <p:spPr bwMode="gray">
          <a:xfrm>
            <a:off x="526258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Lead Compound Discovery</a:t>
            </a:r>
          </a:p>
        </p:txBody>
      </p:sp>
      <p:sp>
        <p:nvSpPr>
          <p:cNvPr id="58" name="Rectangle 57">
            <a:hlinkClick r:id="" action="ppaction://noaction"/>
            <a:extLst>
              <a:ext uri="{FF2B5EF4-FFF2-40B4-BE49-F238E27FC236}">
                <a16:creationId xmlns:a16="http://schemas.microsoft.com/office/drawing/2014/main" id="{F00B0934-E1EC-1E9D-FE9F-EEF3F0641A7B}"/>
              </a:ext>
            </a:extLst>
          </p:cNvPr>
          <p:cNvSpPr/>
          <p:nvPr/>
        </p:nvSpPr>
        <p:spPr bwMode="gray">
          <a:xfrm>
            <a:off x="448528" y="5683995"/>
            <a:ext cx="11247302" cy="1043803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0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C9: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 Supporting Capabilities</a:t>
            </a: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3569EE21-45B7-FCFC-B646-3F3958FB210C}"/>
              </a:ext>
            </a:extLst>
          </p:cNvPr>
          <p:cNvSpPr/>
          <p:nvPr/>
        </p:nvSpPr>
        <p:spPr bwMode="gray">
          <a:xfrm>
            <a:off x="5986068" y="2534"/>
            <a:ext cx="6205932" cy="105457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75" name="TextBox 374">
            <a:extLst>
              <a:ext uri="{FF2B5EF4-FFF2-40B4-BE49-F238E27FC236}">
                <a16:creationId xmlns:a16="http://schemas.microsoft.com/office/drawing/2014/main" id="{2AADCE3E-EA8E-7356-C27A-ACF96F959B0E}"/>
              </a:ext>
            </a:extLst>
          </p:cNvPr>
          <p:cNvSpPr txBox="1"/>
          <p:nvPr/>
        </p:nvSpPr>
        <p:spPr>
          <a:xfrm>
            <a:off x="6916068" y="65190"/>
            <a:ext cx="3536696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Structure              Capability Assessment</a:t>
            </a:r>
            <a:endParaRPr lang="en-US" sz="1050" dirty="0"/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2DFDAA3D-F26A-3CC1-524B-16621557BDAB}"/>
              </a:ext>
            </a:extLst>
          </p:cNvPr>
          <p:cNvSpPr/>
          <p:nvPr/>
        </p:nvSpPr>
        <p:spPr bwMode="gray">
          <a:xfrm>
            <a:off x="7202959" y="515942"/>
            <a:ext cx="537224" cy="179508"/>
          </a:xfrm>
          <a:prstGeom prst="rect">
            <a:avLst/>
          </a:prstGeom>
          <a:noFill/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Level-1 Capability</a:t>
            </a: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62DD4F5F-018B-1E60-B996-11BBBC631324}"/>
              </a:ext>
            </a:extLst>
          </p:cNvPr>
          <p:cNvSpPr/>
          <p:nvPr/>
        </p:nvSpPr>
        <p:spPr bwMode="gray">
          <a:xfrm>
            <a:off x="8865967" y="270363"/>
            <a:ext cx="537224" cy="274320"/>
          </a:xfrm>
          <a:prstGeom prst="rect">
            <a:avLst/>
          </a:prstGeom>
          <a:solidFill>
            <a:srgbClr val="FFC0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Problematic Capability</a:t>
            </a: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DE697A8E-0938-F7DE-F1DF-C66F8C4419B5}"/>
              </a:ext>
            </a:extLst>
          </p:cNvPr>
          <p:cNvSpPr/>
          <p:nvPr/>
        </p:nvSpPr>
        <p:spPr bwMode="gray">
          <a:xfrm>
            <a:off x="8147192" y="270363"/>
            <a:ext cx="537224" cy="274320"/>
          </a:xfrm>
          <a:prstGeom prst="rect">
            <a:avLst/>
          </a:prstGeom>
          <a:solidFill>
            <a:srgbClr val="7030A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bg1"/>
                </a:solidFill>
                <a:cs typeface="Arial" panose="020B0604020202020204" pitchFamily="34" charset="0"/>
              </a:rPr>
              <a:t>Desired Capability</a:t>
            </a: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C2FFA8B2-9C27-F51A-B7F5-EB6C9C29C6A1}"/>
              </a:ext>
            </a:extLst>
          </p:cNvPr>
          <p:cNvSpPr/>
          <p:nvPr/>
        </p:nvSpPr>
        <p:spPr bwMode="gray">
          <a:xfrm>
            <a:off x="9435774" y="270363"/>
            <a:ext cx="537224" cy="274320"/>
          </a:xfrm>
          <a:prstGeom prst="rect">
            <a:avLst/>
          </a:prstGeom>
          <a:solidFill>
            <a:srgbClr val="92D05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Strong Capability</a:t>
            </a:r>
          </a:p>
        </p:txBody>
      </p:sp>
      <p:sp>
        <p:nvSpPr>
          <p:cNvPr id="384" name="Arrow: Right 383">
            <a:extLst>
              <a:ext uri="{FF2B5EF4-FFF2-40B4-BE49-F238E27FC236}">
                <a16:creationId xmlns:a16="http://schemas.microsoft.com/office/drawing/2014/main" id="{3C5FF53E-9446-1E33-041F-772CB9FC1162}"/>
              </a:ext>
            </a:extLst>
          </p:cNvPr>
          <p:cNvSpPr/>
          <p:nvPr/>
        </p:nvSpPr>
        <p:spPr bwMode="gray">
          <a:xfrm>
            <a:off x="8191456" y="859554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85" name="Arrow: Right 384">
            <a:extLst>
              <a:ext uri="{FF2B5EF4-FFF2-40B4-BE49-F238E27FC236}">
                <a16:creationId xmlns:a16="http://schemas.microsoft.com/office/drawing/2014/main" id="{B706D456-E4C3-ACE2-55AF-A65D4D358496}"/>
              </a:ext>
            </a:extLst>
          </p:cNvPr>
          <p:cNvSpPr/>
          <p:nvPr/>
        </p:nvSpPr>
        <p:spPr bwMode="gray">
          <a:xfrm rot="16200000">
            <a:off x="8411258" y="521290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5D8A6EFD-7491-F1AF-45CE-5CF503088850}"/>
              </a:ext>
            </a:extLst>
          </p:cNvPr>
          <p:cNvSpPr txBox="1"/>
          <p:nvPr/>
        </p:nvSpPr>
        <p:spPr>
          <a:xfrm>
            <a:off x="8935322" y="865898"/>
            <a:ext cx="689881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Maturity </a:t>
            </a:r>
            <a:r>
              <a:rPr lang="en-US" sz="1000" dirty="0">
                <a:sym typeface="Wingdings" panose="05000000000000000000" pitchFamily="2" charset="2"/>
              </a:rPr>
              <a:t></a:t>
            </a:r>
            <a:endParaRPr lang="en-US" sz="1000" dirty="0"/>
          </a:p>
        </p:txBody>
      </p:sp>
      <p:sp>
        <p:nvSpPr>
          <p:cNvPr id="387" name="TextBox 386">
            <a:extLst>
              <a:ext uri="{FF2B5EF4-FFF2-40B4-BE49-F238E27FC236}">
                <a16:creationId xmlns:a16="http://schemas.microsoft.com/office/drawing/2014/main" id="{9EDB072A-E11D-64DC-61BA-6901F79EE572}"/>
              </a:ext>
            </a:extLst>
          </p:cNvPr>
          <p:cNvSpPr txBox="1"/>
          <p:nvPr/>
        </p:nvSpPr>
        <p:spPr>
          <a:xfrm rot="16200000">
            <a:off x="8442664" y="432018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Criticality</a:t>
            </a:r>
          </a:p>
        </p:txBody>
      </p:sp>
      <p:sp>
        <p:nvSpPr>
          <p:cNvPr id="388" name="Arrow: Right 387">
            <a:extLst>
              <a:ext uri="{FF2B5EF4-FFF2-40B4-BE49-F238E27FC236}">
                <a16:creationId xmlns:a16="http://schemas.microsoft.com/office/drawing/2014/main" id="{F687CBEE-FE75-5542-E562-61427452601A}"/>
              </a:ext>
            </a:extLst>
          </p:cNvPr>
          <p:cNvSpPr/>
          <p:nvPr/>
        </p:nvSpPr>
        <p:spPr bwMode="gray">
          <a:xfrm rot="10800000">
            <a:off x="8105855" y="873227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7FCE8B8E-7BE2-C907-9B43-4846740E9398}"/>
              </a:ext>
            </a:extLst>
          </p:cNvPr>
          <p:cNvSpPr txBox="1"/>
          <p:nvPr/>
        </p:nvSpPr>
        <p:spPr>
          <a:xfrm>
            <a:off x="8211363" y="864450"/>
            <a:ext cx="604282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&lt;- Absent</a:t>
            </a:r>
          </a:p>
        </p:txBody>
      </p:sp>
      <p:sp>
        <p:nvSpPr>
          <p:cNvPr id="391" name="Rectangle 390">
            <a:extLst>
              <a:ext uri="{FF2B5EF4-FFF2-40B4-BE49-F238E27FC236}">
                <a16:creationId xmlns:a16="http://schemas.microsoft.com/office/drawing/2014/main" id="{0727534E-5393-8252-230A-A41B1EA550AD}"/>
              </a:ext>
            </a:extLst>
          </p:cNvPr>
          <p:cNvSpPr/>
          <p:nvPr/>
        </p:nvSpPr>
        <p:spPr bwMode="gray">
          <a:xfrm>
            <a:off x="8865967" y="587318"/>
            <a:ext cx="537224" cy="274320"/>
          </a:xfrm>
          <a:prstGeom prst="rect">
            <a:avLst/>
          </a:prstGeom>
          <a:solidFill>
            <a:srgbClr val="FFFF00"/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Weak Capability</a:t>
            </a:r>
          </a:p>
        </p:txBody>
      </p:sp>
      <p:sp>
        <p:nvSpPr>
          <p:cNvPr id="392" name="Rectangle 391">
            <a:extLst>
              <a:ext uri="{FF2B5EF4-FFF2-40B4-BE49-F238E27FC236}">
                <a16:creationId xmlns:a16="http://schemas.microsoft.com/office/drawing/2014/main" id="{DC5C69DB-BCC7-3F72-AD8F-34497A5A1DD1}"/>
              </a:ext>
            </a:extLst>
          </p:cNvPr>
          <p:cNvSpPr/>
          <p:nvPr/>
        </p:nvSpPr>
        <p:spPr bwMode="gray">
          <a:xfrm>
            <a:off x="9435774" y="587316"/>
            <a:ext cx="537224" cy="27432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Stable Capability</a:t>
            </a:r>
          </a:p>
        </p:txBody>
      </p:sp>
      <p:sp>
        <p:nvSpPr>
          <p:cNvPr id="393" name="Rectangle 392">
            <a:extLst>
              <a:ext uri="{FF2B5EF4-FFF2-40B4-BE49-F238E27FC236}">
                <a16:creationId xmlns:a16="http://schemas.microsoft.com/office/drawing/2014/main" id="{393F8A52-A0C9-7293-425D-F398A7CD69A5}"/>
              </a:ext>
            </a:extLst>
          </p:cNvPr>
          <p:cNvSpPr/>
          <p:nvPr/>
        </p:nvSpPr>
        <p:spPr bwMode="gray">
          <a:xfrm>
            <a:off x="8147192" y="587320"/>
            <a:ext cx="537224" cy="27432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Emerging Capability</a:t>
            </a:r>
          </a:p>
        </p:txBody>
      </p:sp>
      <p:sp>
        <p:nvSpPr>
          <p:cNvPr id="396" name="Rectangle 395">
            <a:extLst>
              <a:ext uri="{FF2B5EF4-FFF2-40B4-BE49-F238E27FC236}">
                <a16:creationId xmlns:a16="http://schemas.microsoft.com/office/drawing/2014/main" id="{EC1D26B4-660A-A654-52C3-A73D0BF65D82}"/>
              </a:ext>
            </a:extLst>
          </p:cNvPr>
          <p:cNvSpPr/>
          <p:nvPr/>
        </p:nvSpPr>
        <p:spPr bwMode="gray">
          <a:xfrm>
            <a:off x="7202959" y="745217"/>
            <a:ext cx="537224" cy="17950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6350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Level-2 Capability</a:t>
            </a:r>
          </a:p>
        </p:txBody>
      </p:sp>
      <p:sp>
        <p:nvSpPr>
          <p:cNvPr id="408" name="TextBox 407">
            <a:extLst>
              <a:ext uri="{FF2B5EF4-FFF2-40B4-BE49-F238E27FC236}">
                <a16:creationId xmlns:a16="http://schemas.microsoft.com/office/drawing/2014/main" id="{8745934A-7DB1-EF13-9FA2-ED16EB29D44B}"/>
              </a:ext>
            </a:extLst>
          </p:cNvPr>
          <p:cNvSpPr txBox="1"/>
          <p:nvPr/>
        </p:nvSpPr>
        <p:spPr>
          <a:xfrm>
            <a:off x="10594437" y="68654"/>
            <a:ext cx="1520494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50" b="1" dirty="0"/>
              <a:t>Capability Classification</a:t>
            </a:r>
          </a:p>
        </p:txBody>
      </p:sp>
      <p:sp>
        <p:nvSpPr>
          <p:cNvPr id="2" name="Arrow: Chevron 1">
            <a:extLst>
              <a:ext uri="{FF2B5EF4-FFF2-40B4-BE49-F238E27FC236}">
                <a16:creationId xmlns:a16="http://schemas.microsoft.com/office/drawing/2014/main" id="{9E2629E9-CA21-638C-BD19-40E7D26E99E0}"/>
              </a:ext>
            </a:extLst>
          </p:cNvPr>
          <p:cNvSpPr/>
          <p:nvPr/>
        </p:nvSpPr>
        <p:spPr bwMode="gray">
          <a:xfrm>
            <a:off x="7210525" y="279589"/>
            <a:ext cx="550935" cy="186992"/>
          </a:xfrm>
          <a:prstGeom prst="chevron">
            <a:avLst>
              <a:gd name="adj" fmla="val 23348"/>
            </a:avLst>
          </a:prstGeom>
          <a:solidFill>
            <a:srgbClr val="002060"/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b="1" dirty="0">
                <a:solidFill>
                  <a:schemeClr val="bg1"/>
                </a:solidFill>
              </a:rPr>
              <a:t>L1 Value Stream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EBD5474-A210-09BE-580D-59F565089A14}"/>
              </a:ext>
            </a:extLst>
          </p:cNvPr>
          <p:cNvSpPr/>
          <p:nvPr/>
        </p:nvSpPr>
        <p:spPr bwMode="gray">
          <a:xfrm>
            <a:off x="10985351" y="257476"/>
            <a:ext cx="537224" cy="27432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Strategic Capability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425F9-A719-AE35-6E99-159C9AD49003}"/>
              </a:ext>
            </a:extLst>
          </p:cNvPr>
          <p:cNvSpPr/>
          <p:nvPr/>
        </p:nvSpPr>
        <p:spPr bwMode="gray">
          <a:xfrm>
            <a:off x="10266576" y="257476"/>
            <a:ext cx="537224" cy="27432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Value Capability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690511-B9AA-2BD3-0497-31165DE1EC9A}"/>
              </a:ext>
            </a:extLst>
          </p:cNvPr>
          <p:cNvSpPr/>
          <p:nvPr/>
        </p:nvSpPr>
        <p:spPr bwMode="gray">
          <a:xfrm>
            <a:off x="11555158" y="257476"/>
            <a:ext cx="537224" cy="274320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Advantage Capability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69E3DBD4-B096-B68E-79F3-CA7502A5DE74}"/>
              </a:ext>
            </a:extLst>
          </p:cNvPr>
          <p:cNvSpPr/>
          <p:nvPr/>
        </p:nvSpPr>
        <p:spPr bwMode="gray">
          <a:xfrm>
            <a:off x="10310840" y="846667"/>
            <a:ext cx="1772750" cy="174834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406F898-58B0-2C2E-004C-E7B0F78EF80D}"/>
              </a:ext>
            </a:extLst>
          </p:cNvPr>
          <p:cNvSpPr/>
          <p:nvPr/>
        </p:nvSpPr>
        <p:spPr bwMode="gray">
          <a:xfrm rot="16200000">
            <a:off x="10530642" y="505471"/>
            <a:ext cx="759399" cy="173269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00" b="1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161898-AEF1-786F-A2DE-A9F2E42D4B6F}"/>
              </a:ext>
            </a:extLst>
          </p:cNvPr>
          <p:cNvSpPr txBox="1"/>
          <p:nvPr/>
        </p:nvSpPr>
        <p:spPr>
          <a:xfrm>
            <a:off x="11054706" y="853011"/>
            <a:ext cx="102888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Business Impact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C571E67-A187-1A53-104E-F4949109FE59}"/>
              </a:ext>
            </a:extLst>
          </p:cNvPr>
          <p:cNvSpPr txBox="1"/>
          <p:nvPr/>
        </p:nvSpPr>
        <p:spPr>
          <a:xfrm rot="16200000">
            <a:off x="10564813" y="467005"/>
            <a:ext cx="687188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Cust. Value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B80A3A7B-759F-0C9B-A80A-F8911B036E73}"/>
              </a:ext>
            </a:extLst>
          </p:cNvPr>
          <p:cNvSpPr/>
          <p:nvPr/>
        </p:nvSpPr>
        <p:spPr bwMode="gray">
          <a:xfrm rot="10800000">
            <a:off x="10225239" y="860340"/>
            <a:ext cx="689883" cy="155793"/>
          </a:xfrm>
          <a:prstGeom prst="rightArrow">
            <a:avLst/>
          </a:prstGeom>
          <a:solidFill>
            <a:schemeClr val="bg1">
              <a:lumMod val="65000"/>
            </a:schemeClr>
          </a:solidFill>
          <a:ln>
            <a:noFill/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3EB00F5-0EEA-92C4-5DED-AB9C5FF0AF34}"/>
              </a:ext>
            </a:extLst>
          </p:cNvPr>
          <p:cNvSpPr txBox="1"/>
          <p:nvPr/>
        </p:nvSpPr>
        <p:spPr>
          <a:xfrm>
            <a:off x="10409875" y="851563"/>
            <a:ext cx="366275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/>
              <a:t>-ve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82314B0-9A6F-47B9-EFCF-463A9D2AD0F2}"/>
              </a:ext>
            </a:extLst>
          </p:cNvPr>
          <p:cNvSpPr/>
          <p:nvPr/>
        </p:nvSpPr>
        <p:spPr bwMode="gray">
          <a:xfrm>
            <a:off x="10985351" y="574431"/>
            <a:ext cx="537224" cy="274320"/>
          </a:xfrm>
          <a:prstGeom prst="rect">
            <a:avLst/>
          </a:prstGeom>
          <a:noFill/>
          <a:ln w="28575">
            <a:solidFill>
              <a:srgbClr val="FFC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Necessity Capability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1FC6131F-A9F3-59CB-AA14-8494A8598478}"/>
              </a:ext>
            </a:extLst>
          </p:cNvPr>
          <p:cNvSpPr/>
          <p:nvPr/>
        </p:nvSpPr>
        <p:spPr bwMode="gray">
          <a:xfrm>
            <a:off x="11555158" y="574429"/>
            <a:ext cx="537224" cy="274320"/>
          </a:xfrm>
          <a:prstGeom prst="rect">
            <a:avLst/>
          </a:prstGeom>
          <a:noFill/>
          <a:ln w="28575">
            <a:solidFill>
              <a:schemeClr val="bg1">
                <a:lumMod val="50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Essential Capability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102041-42A4-3EAD-9840-F3EDB6B6BB05}"/>
              </a:ext>
            </a:extLst>
          </p:cNvPr>
          <p:cNvSpPr/>
          <p:nvPr/>
        </p:nvSpPr>
        <p:spPr bwMode="gray">
          <a:xfrm>
            <a:off x="10266576" y="574433"/>
            <a:ext cx="537224" cy="27432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700" dirty="0">
                <a:solidFill>
                  <a:schemeClr val="tx1"/>
                </a:solidFill>
                <a:cs typeface="Arial" panose="020B0604020202020204" pitchFamily="34" charset="0"/>
              </a:rPr>
              <a:t>Retiring Capability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0DD2DAE-1BD5-67D0-993C-6FEA6B4203EE}"/>
              </a:ext>
            </a:extLst>
          </p:cNvPr>
          <p:cNvSpPr txBox="1"/>
          <p:nvPr/>
        </p:nvSpPr>
        <p:spPr>
          <a:xfrm>
            <a:off x="6100266" y="283978"/>
            <a:ext cx="1084637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b="1" dirty="0"/>
              <a:t>Capability Heatmap Legend:</a:t>
            </a:r>
          </a:p>
        </p:txBody>
      </p:sp>
      <p:sp>
        <p:nvSpPr>
          <p:cNvPr id="324" name="Arrow: Chevron 323">
            <a:extLst>
              <a:ext uri="{FF2B5EF4-FFF2-40B4-BE49-F238E27FC236}">
                <a16:creationId xmlns:a16="http://schemas.microsoft.com/office/drawing/2014/main" id="{2C19BE88-0A36-B884-0320-C6E256752913}"/>
              </a:ext>
            </a:extLst>
          </p:cNvPr>
          <p:cNvSpPr/>
          <p:nvPr/>
        </p:nvSpPr>
        <p:spPr>
          <a:xfrm>
            <a:off x="1874187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V2 </a:t>
            </a:r>
            <a:r>
              <a:rPr lang="en-US" sz="1100" b="1" dirty="0"/>
              <a:t>Develop Clinical Evidence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5" name="Arrow: Chevron 324">
            <a:extLst>
              <a:ext uri="{FF2B5EF4-FFF2-40B4-BE49-F238E27FC236}">
                <a16:creationId xmlns:a16="http://schemas.microsoft.com/office/drawing/2014/main" id="{FC1C83B4-6A8B-D6CC-7437-F64051B0EB2F}"/>
              </a:ext>
            </a:extLst>
          </p:cNvPr>
          <p:cNvSpPr/>
          <p:nvPr/>
        </p:nvSpPr>
        <p:spPr>
          <a:xfrm>
            <a:off x="3289749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V3 </a:t>
            </a:r>
            <a:r>
              <a:rPr lang="en-US" sz="1100" b="1" dirty="0"/>
              <a:t>Comply with Regulatory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6" name="Arrow: Chevron 325">
            <a:extLst>
              <a:ext uri="{FF2B5EF4-FFF2-40B4-BE49-F238E27FC236}">
                <a16:creationId xmlns:a16="http://schemas.microsoft.com/office/drawing/2014/main" id="{99F5D4F3-FA21-2E2A-58D4-26CF8E542FFD}"/>
              </a:ext>
            </a:extLst>
          </p:cNvPr>
          <p:cNvSpPr/>
          <p:nvPr/>
        </p:nvSpPr>
        <p:spPr>
          <a:xfrm>
            <a:off x="4715408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V4 </a:t>
            </a:r>
            <a:r>
              <a:rPr lang="en-US" sz="1100" b="1" dirty="0"/>
              <a:t>Manufacture and Distribute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7" name="Arrow: Chevron 326">
            <a:extLst>
              <a:ext uri="{FF2B5EF4-FFF2-40B4-BE49-F238E27FC236}">
                <a16:creationId xmlns:a16="http://schemas.microsoft.com/office/drawing/2014/main" id="{6DAC4CA4-C5CC-B9C0-6DD6-270E64EA24BE}"/>
              </a:ext>
            </a:extLst>
          </p:cNvPr>
          <p:cNvSpPr/>
          <p:nvPr/>
        </p:nvSpPr>
        <p:spPr>
          <a:xfrm>
            <a:off x="6126740" y="1213247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V5 </a:t>
            </a:r>
            <a:r>
              <a:rPr lang="en-US" sz="1100" b="1" dirty="0"/>
              <a:t>Launch Products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328" name="Arrow: Pentagon 327">
            <a:extLst>
              <a:ext uri="{FF2B5EF4-FFF2-40B4-BE49-F238E27FC236}">
                <a16:creationId xmlns:a16="http://schemas.microsoft.com/office/drawing/2014/main" id="{A4E737C6-579D-7EEE-098F-E2F30883E7E3}"/>
              </a:ext>
            </a:extLst>
          </p:cNvPr>
          <p:cNvSpPr/>
          <p:nvPr/>
        </p:nvSpPr>
        <p:spPr>
          <a:xfrm>
            <a:off x="448528" y="1213247"/>
            <a:ext cx="1522612" cy="384982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V1 </a:t>
            </a:r>
            <a:r>
              <a:rPr lang="en-US" sz="1100" b="1" dirty="0">
                <a:solidFill>
                  <a:schemeClr val="bg1"/>
                </a:solidFill>
              </a:rPr>
              <a:t>Discover New Therapies</a:t>
            </a:r>
          </a:p>
        </p:txBody>
      </p:sp>
      <p:sp>
        <p:nvSpPr>
          <p:cNvPr id="1035" name="Rectangle 1034">
            <a:hlinkClick r:id="" action="ppaction://noaction"/>
            <a:extLst>
              <a:ext uri="{FF2B5EF4-FFF2-40B4-BE49-F238E27FC236}">
                <a16:creationId xmlns:a16="http://schemas.microsoft.com/office/drawing/2014/main" id="{028C8FEE-0440-A567-9C68-75B1966A2003}"/>
              </a:ext>
            </a:extLst>
          </p:cNvPr>
          <p:cNvSpPr/>
          <p:nvPr/>
        </p:nvSpPr>
        <p:spPr bwMode="gray">
          <a:xfrm>
            <a:off x="1864384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C2: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Clinical Development Mgmt.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DCAD7BDE-6B4B-B34B-654D-09FECCBC7A37}"/>
              </a:ext>
            </a:extLst>
          </p:cNvPr>
          <p:cNvSpPr/>
          <p:nvPr/>
        </p:nvSpPr>
        <p:spPr bwMode="gray">
          <a:xfrm>
            <a:off x="19472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Trial Design and Planning</a:t>
            </a:r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0C124B46-51BA-B350-D3D1-BF1335999C6D}"/>
              </a:ext>
            </a:extLst>
          </p:cNvPr>
          <p:cNvSpPr/>
          <p:nvPr/>
        </p:nvSpPr>
        <p:spPr bwMode="gray">
          <a:xfrm>
            <a:off x="19472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Site Selection and Mgmt.</a:t>
            </a:r>
          </a:p>
        </p:txBody>
      </p:sp>
      <p:sp>
        <p:nvSpPr>
          <p:cNvPr id="1038" name="Rectangle 1037">
            <a:extLst>
              <a:ext uri="{FF2B5EF4-FFF2-40B4-BE49-F238E27FC236}">
                <a16:creationId xmlns:a16="http://schemas.microsoft.com/office/drawing/2014/main" id="{774085F4-62CE-960D-54A7-62852B48A019}"/>
              </a:ext>
            </a:extLst>
          </p:cNvPr>
          <p:cNvSpPr/>
          <p:nvPr/>
        </p:nvSpPr>
        <p:spPr bwMode="gray">
          <a:xfrm>
            <a:off x="19472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Patient Recruitment </a:t>
            </a:r>
          </a:p>
        </p:txBody>
      </p:sp>
      <p:sp>
        <p:nvSpPr>
          <p:cNvPr id="1039" name="Rectangle 1038">
            <a:hlinkClick r:id="" action="ppaction://noaction"/>
            <a:extLst>
              <a:ext uri="{FF2B5EF4-FFF2-40B4-BE49-F238E27FC236}">
                <a16:creationId xmlns:a16="http://schemas.microsoft.com/office/drawing/2014/main" id="{93EB8E23-B84E-8F30-14CE-0B06E8C68461}"/>
              </a:ext>
            </a:extLst>
          </p:cNvPr>
          <p:cNvSpPr/>
          <p:nvPr/>
        </p:nvSpPr>
        <p:spPr bwMode="gray">
          <a:xfrm>
            <a:off x="3275314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C3: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Regulatory Affairs and Compliance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9BCA15A2-503D-1581-A608-5678B54087C0}"/>
              </a:ext>
            </a:extLst>
          </p:cNvPr>
          <p:cNvSpPr/>
          <p:nvPr/>
        </p:nvSpPr>
        <p:spPr bwMode="gray">
          <a:xfrm>
            <a:off x="3348374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Strategy Development</a:t>
            </a:r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44ABA7CD-0B1F-82E4-27CC-CA04BE83B07F}"/>
              </a:ext>
            </a:extLst>
          </p:cNvPr>
          <p:cNvSpPr/>
          <p:nvPr/>
        </p:nvSpPr>
        <p:spPr bwMode="gray">
          <a:xfrm>
            <a:off x="3348374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Submission</a:t>
            </a:r>
          </a:p>
        </p:txBody>
      </p:sp>
      <p:sp>
        <p:nvSpPr>
          <p:cNvPr id="1042" name="Rectangle 1041">
            <a:extLst>
              <a:ext uri="{FF2B5EF4-FFF2-40B4-BE49-F238E27FC236}">
                <a16:creationId xmlns:a16="http://schemas.microsoft.com/office/drawing/2014/main" id="{F4DE7200-6580-7E23-C1AB-E59903071E5B}"/>
              </a:ext>
            </a:extLst>
          </p:cNvPr>
          <p:cNvSpPr/>
          <p:nvPr/>
        </p:nvSpPr>
        <p:spPr bwMode="gray">
          <a:xfrm>
            <a:off x="3348374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Document Mgmt.</a:t>
            </a:r>
          </a:p>
        </p:txBody>
      </p:sp>
      <p:sp>
        <p:nvSpPr>
          <p:cNvPr id="1043" name="Rectangle 1042">
            <a:hlinkClick r:id="" action="ppaction://noaction"/>
            <a:extLst>
              <a:ext uri="{FF2B5EF4-FFF2-40B4-BE49-F238E27FC236}">
                <a16:creationId xmlns:a16="http://schemas.microsoft.com/office/drawing/2014/main" id="{24AA6A28-790B-A62F-62AD-C4E28DA3A36F}"/>
              </a:ext>
            </a:extLst>
          </p:cNvPr>
          <p:cNvSpPr/>
          <p:nvPr/>
        </p:nvSpPr>
        <p:spPr bwMode="gray">
          <a:xfrm>
            <a:off x="4682376" y="1671559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C4: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 Manufacturing and Supply Chain</a:t>
            </a:r>
            <a:endParaRPr lang="en-US" sz="1050" b="1" dirty="0">
              <a:solidFill>
                <a:schemeClr val="tx1"/>
              </a:solidFill>
              <a:highlight>
                <a:srgbClr val="FFFF00"/>
              </a:highlight>
              <a:cs typeface="Arial" panose="020B0604020202020204" pitchFamily="34" charset="0"/>
            </a:endParaRPr>
          </a:p>
        </p:txBody>
      </p:sp>
      <p:sp>
        <p:nvSpPr>
          <p:cNvPr id="1044" name="Rectangle 1043">
            <a:extLst>
              <a:ext uri="{FF2B5EF4-FFF2-40B4-BE49-F238E27FC236}">
                <a16:creationId xmlns:a16="http://schemas.microsoft.com/office/drawing/2014/main" id="{EE92C3D5-A618-E54F-EB12-4224B5CCF64C}"/>
              </a:ext>
            </a:extLst>
          </p:cNvPr>
          <p:cNvSpPr/>
          <p:nvPr/>
        </p:nvSpPr>
        <p:spPr bwMode="gray">
          <a:xfrm>
            <a:off x="4755437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Process Development &amp; Scale</a:t>
            </a:r>
          </a:p>
        </p:txBody>
      </p:sp>
      <p:sp>
        <p:nvSpPr>
          <p:cNvPr id="1045" name="Rectangle 1044">
            <a:extLst>
              <a:ext uri="{FF2B5EF4-FFF2-40B4-BE49-F238E27FC236}">
                <a16:creationId xmlns:a16="http://schemas.microsoft.com/office/drawing/2014/main" id="{DA7416FC-9B0C-65FD-6BB8-4A5C3FF47C9C}"/>
              </a:ext>
            </a:extLst>
          </p:cNvPr>
          <p:cNvSpPr/>
          <p:nvPr/>
        </p:nvSpPr>
        <p:spPr bwMode="gray">
          <a:xfrm>
            <a:off x="4755437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Good Manufacturing </a:t>
            </a:r>
            <a:r>
              <a:rPr lang="en-US" sz="800" b="1" dirty="0">
                <a:solidFill>
                  <a:schemeClr val="tx1"/>
                </a:solidFill>
                <a:cs typeface="Arial" panose="020B0604020202020204" pitchFamily="34" charset="0"/>
              </a:rPr>
              <a:t>Practice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42C06ECF-D6F4-562A-A081-EADE47DE3C4D}"/>
              </a:ext>
            </a:extLst>
          </p:cNvPr>
          <p:cNvSpPr/>
          <p:nvPr/>
        </p:nvSpPr>
        <p:spPr bwMode="gray">
          <a:xfrm>
            <a:off x="4755437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Manufacturing</a:t>
            </a:r>
          </a:p>
        </p:txBody>
      </p:sp>
      <p:sp>
        <p:nvSpPr>
          <p:cNvPr id="1047" name="Rectangle 1046">
            <a:hlinkClick r:id="" action="ppaction://noaction"/>
            <a:extLst>
              <a:ext uri="{FF2B5EF4-FFF2-40B4-BE49-F238E27FC236}">
                <a16:creationId xmlns:a16="http://schemas.microsoft.com/office/drawing/2014/main" id="{2A2E6CD3-CE56-7BBC-15BB-7D12E5F0402B}"/>
              </a:ext>
            </a:extLst>
          </p:cNvPr>
          <p:cNvSpPr/>
          <p:nvPr/>
        </p:nvSpPr>
        <p:spPr bwMode="gray">
          <a:xfrm>
            <a:off x="6101951" y="1679812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C5: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Market Access &amp; Commercialization</a:t>
            </a:r>
          </a:p>
        </p:txBody>
      </p:sp>
      <p:sp>
        <p:nvSpPr>
          <p:cNvPr id="1048" name="Rectangle 1047">
            <a:extLst>
              <a:ext uri="{FF2B5EF4-FFF2-40B4-BE49-F238E27FC236}">
                <a16:creationId xmlns:a16="http://schemas.microsoft.com/office/drawing/2014/main" id="{D9A00FCD-24BE-8CF5-C4E3-F11B94A50743}"/>
              </a:ext>
            </a:extLst>
          </p:cNvPr>
          <p:cNvSpPr/>
          <p:nvPr/>
        </p:nvSpPr>
        <p:spPr bwMode="gray">
          <a:xfrm>
            <a:off x="6183803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Launch Planning &amp; Execution</a:t>
            </a:r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FEFF4E98-28D8-6DDC-490E-997C4B381394}"/>
              </a:ext>
            </a:extLst>
          </p:cNvPr>
          <p:cNvSpPr/>
          <p:nvPr/>
        </p:nvSpPr>
        <p:spPr bwMode="gray">
          <a:xfrm>
            <a:off x="6183803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 Access Strategy Development</a:t>
            </a:r>
          </a:p>
        </p:txBody>
      </p:sp>
      <p:sp>
        <p:nvSpPr>
          <p:cNvPr id="1050" name="Rectangle 1049">
            <a:extLst>
              <a:ext uri="{FF2B5EF4-FFF2-40B4-BE49-F238E27FC236}">
                <a16:creationId xmlns:a16="http://schemas.microsoft.com/office/drawing/2014/main" id="{7E5CAFE3-EFDE-5110-4170-311D24ADBD16}"/>
              </a:ext>
            </a:extLst>
          </p:cNvPr>
          <p:cNvSpPr/>
          <p:nvPr/>
        </p:nvSpPr>
        <p:spPr bwMode="gray">
          <a:xfrm>
            <a:off x="6183803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Pricing and Reimbursement</a:t>
            </a:r>
          </a:p>
        </p:txBody>
      </p:sp>
      <p:sp>
        <p:nvSpPr>
          <p:cNvPr id="1051" name="Rectangle 1050">
            <a:extLst>
              <a:ext uri="{FF2B5EF4-FFF2-40B4-BE49-F238E27FC236}">
                <a16:creationId xmlns:a16="http://schemas.microsoft.com/office/drawing/2014/main" id="{FA4CEFB6-C94E-D4A1-DBCD-9731CA3F7DB2}"/>
              </a:ext>
            </a:extLst>
          </p:cNvPr>
          <p:cNvSpPr/>
          <p:nvPr/>
        </p:nvSpPr>
        <p:spPr bwMode="gray">
          <a:xfrm>
            <a:off x="526258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Biomarker Discovery</a:t>
            </a: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7E867360-8869-09DE-66D5-B610A867593C}"/>
              </a:ext>
            </a:extLst>
          </p:cNvPr>
          <p:cNvSpPr/>
          <p:nvPr/>
        </p:nvSpPr>
        <p:spPr bwMode="gray">
          <a:xfrm>
            <a:off x="526258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Laboratory Data Management</a:t>
            </a:r>
          </a:p>
        </p:txBody>
      </p: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8B64F3E7-61E9-89C1-DF34-CB9B4947308F}"/>
              </a:ext>
            </a:extLst>
          </p:cNvPr>
          <p:cNvSpPr/>
          <p:nvPr/>
        </p:nvSpPr>
        <p:spPr bwMode="gray">
          <a:xfrm>
            <a:off x="19472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Trial Operations</a:t>
            </a:r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543F080A-AB52-3323-C9C8-19F88CE9031B}"/>
              </a:ext>
            </a:extLst>
          </p:cNvPr>
          <p:cNvSpPr/>
          <p:nvPr/>
        </p:nvSpPr>
        <p:spPr bwMode="gray">
          <a:xfrm>
            <a:off x="19472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Data Collection &amp; Clinical Monitoring</a:t>
            </a:r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965E151-CD52-0C69-93B4-A3DEC4E65B8E}"/>
              </a:ext>
            </a:extLst>
          </p:cNvPr>
          <p:cNvSpPr/>
          <p:nvPr/>
        </p:nvSpPr>
        <p:spPr bwMode="gray">
          <a:xfrm>
            <a:off x="3348374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Authority Interactions</a:t>
            </a:r>
          </a:p>
        </p:txBody>
      </p: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9D5A3A78-FF8E-BD50-0E45-C04E57797572}"/>
              </a:ext>
            </a:extLst>
          </p:cNvPr>
          <p:cNvSpPr/>
          <p:nvPr/>
        </p:nvSpPr>
        <p:spPr bwMode="gray">
          <a:xfrm>
            <a:off x="3348374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Labeling Compliance Mgmt.</a:t>
            </a:r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4038B97F-DE6C-E373-750A-978C5C577460}"/>
              </a:ext>
            </a:extLst>
          </p:cNvPr>
          <p:cNvSpPr/>
          <p:nvPr/>
        </p:nvSpPr>
        <p:spPr bwMode="gray">
          <a:xfrm>
            <a:off x="4755437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Contract Manufacturing</a:t>
            </a:r>
          </a:p>
        </p:txBody>
      </p:sp>
      <p:sp>
        <p:nvSpPr>
          <p:cNvPr id="1058" name="Rectangle 1057">
            <a:extLst>
              <a:ext uri="{FF2B5EF4-FFF2-40B4-BE49-F238E27FC236}">
                <a16:creationId xmlns:a16="http://schemas.microsoft.com/office/drawing/2014/main" id="{CAC9AB96-741E-9651-5EB7-0CBB9EFCA3F6}"/>
              </a:ext>
            </a:extLst>
          </p:cNvPr>
          <p:cNvSpPr/>
          <p:nvPr/>
        </p:nvSpPr>
        <p:spPr bwMode="gray">
          <a:xfrm>
            <a:off x="4755437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Supply Chain Planning &amp; Optimizatin</a:t>
            </a:r>
          </a:p>
        </p:txBody>
      </p:sp>
      <p:sp>
        <p:nvSpPr>
          <p:cNvPr id="1059" name="Rectangle 1058">
            <a:extLst>
              <a:ext uri="{FF2B5EF4-FFF2-40B4-BE49-F238E27FC236}">
                <a16:creationId xmlns:a16="http://schemas.microsoft.com/office/drawing/2014/main" id="{72FD1DBF-4C08-DA0F-5804-9D9C39E0100D}"/>
              </a:ext>
            </a:extLst>
          </p:cNvPr>
          <p:cNvSpPr/>
          <p:nvPr/>
        </p:nvSpPr>
        <p:spPr bwMode="gray">
          <a:xfrm>
            <a:off x="6183803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Health Economics Research</a:t>
            </a:r>
          </a:p>
        </p:txBody>
      </p:sp>
      <p:sp>
        <p:nvSpPr>
          <p:cNvPr id="1060" name="Rectangle 1059">
            <a:extLst>
              <a:ext uri="{FF2B5EF4-FFF2-40B4-BE49-F238E27FC236}">
                <a16:creationId xmlns:a16="http://schemas.microsoft.com/office/drawing/2014/main" id="{838D27CE-4CAF-4E68-D51A-F9EB27353ECA}"/>
              </a:ext>
            </a:extLst>
          </p:cNvPr>
          <p:cNvSpPr/>
          <p:nvPr/>
        </p:nvSpPr>
        <p:spPr bwMode="gray">
          <a:xfrm>
            <a:off x="6183803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Key Opinion Leader Engagement</a:t>
            </a:r>
          </a:p>
        </p:txBody>
      </p:sp>
      <p:sp>
        <p:nvSpPr>
          <p:cNvPr id="1061" name="Rectangle 1060">
            <a:extLst>
              <a:ext uri="{FF2B5EF4-FFF2-40B4-BE49-F238E27FC236}">
                <a16:creationId xmlns:a16="http://schemas.microsoft.com/office/drawing/2014/main" id="{E1D0F2F1-6F35-6D6D-D27A-CE74E9FEF973}"/>
              </a:ext>
            </a:extLst>
          </p:cNvPr>
          <p:cNvSpPr/>
          <p:nvPr/>
        </p:nvSpPr>
        <p:spPr bwMode="gray">
          <a:xfrm>
            <a:off x="526258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Research Collaboration Mgmt.</a:t>
            </a:r>
          </a:p>
        </p:txBody>
      </p:sp>
      <p:sp>
        <p:nvSpPr>
          <p:cNvPr id="1062" name="Rectangle 1061">
            <a:extLst>
              <a:ext uri="{FF2B5EF4-FFF2-40B4-BE49-F238E27FC236}">
                <a16:creationId xmlns:a16="http://schemas.microsoft.com/office/drawing/2014/main" id="{A76E2F0A-AEF5-6858-CB84-94BD1965BE28}"/>
              </a:ext>
            </a:extLst>
          </p:cNvPr>
          <p:cNvSpPr/>
          <p:nvPr/>
        </p:nvSpPr>
        <p:spPr bwMode="gray">
          <a:xfrm>
            <a:off x="526258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Preclinical Safety Assessment</a:t>
            </a:r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3C9C3301-0B81-9E2F-C2A3-DC2D59E32213}"/>
              </a:ext>
            </a:extLst>
          </p:cNvPr>
          <p:cNvSpPr/>
          <p:nvPr/>
        </p:nvSpPr>
        <p:spPr bwMode="gray">
          <a:xfrm>
            <a:off x="19472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Adverse Event Management</a:t>
            </a:r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D268C5E-8C61-BCB7-C264-9840E15FEE51}"/>
              </a:ext>
            </a:extLst>
          </p:cNvPr>
          <p:cNvSpPr/>
          <p:nvPr/>
        </p:nvSpPr>
        <p:spPr bwMode="gray">
          <a:xfrm>
            <a:off x="19472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Data Management</a:t>
            </a:r>
          </a:p>
        </p:txBody>
      </p:sp>
      <p:sp>
        <p:nvSpPr>
          <p:cNvPr id="1065" name="Rectangle 1064">
            <a:extLst>
              <a:ext uri="{FF2B5EF4-FFF2-40B4-BE49-F238E27FC236}">
                <a16:creationId xmlns:a16="http://schemas.microsoft.com/office/drawing/2014/main" id="{DADD0EF5-279B-6EF2-E3D5-1F080B4B85C5}"/>
              </a:ext>
            </a:extLst>
          </p:cNvPr>
          <p:cNvSpPr/>
          <p:nvPr/>
        </p:nvSpPr>
        <p:spPr bwMode="gray">
          <a:xfrm>
            <a:off x="3348374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Post-Approval Regulatory Mgmt.</a:t>
            </a:r>
          </a:p>
        </p:txBody>
      </p:sp>
      <p:sp>
        <p:nvSpPr>
          <p:cNvPr id="1066" name="Rectangle 1065">
            <a:extLst>
              <a:ext uri="{FF2B5EF4-FFF2-40B4-BE49-F238E27FC236}">
                <a16:creationId xmlns:a16="http://schemas.microsoft.com/office/drawing/2014/main" id="{70F6EBC5-D251-F065-6F9B-671FCFC1CE45}"/>
              </a:ext>
            </a:extLst>
          </p:cNvPr>
          <p:cNvSpPr/>
          <p:nvPr/>
        </p:nvSpPr>
        <p:spPr bwMode="gray">
          <a:xfrm>
            <a:off x="3348374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Intelligence</a:t>
            </a:r>
          </a:p>
        </p:txBody>
      </p:sp>
      <p:sp>
        <p:nvSpPr>
          <p:cNvPr id="1067" name="Rectangle 1066">
            <a:extLst>
              <a:ext uri="{FF2B5EF4-FFF2-40B4-BE49-F238E27FC236}">
                <a16:creationId xmlns:a16="http://schemas.microsoft.com/office/drawing/2014/main" id="{EA76ACA6-0D84-1F69-9F60-92E8744A1800}"/>
              </a:ext>
            </a:extLst>
          </p:cNvPr>
          <p:cNvSpPr/>
          <p:nvPr/>
        </p:nvSpPr>
        <p:spPr bwMode="gray">
          <a:xfrm>
            <a:off x="4755437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Warehouse and Inventory Mgmt.</a:t>
            </a:r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AB54770F-1FE0-2269-0CC1-4A1D8510CBFC}"/>
              </a:ext>
            </a:extLst>
          </p:cNvPr>
          <p:cNvSpPr/>
          <p:nvPr/>
        </p:nvSpPr>
        <p:spPr bwMode="gray">
          <a:xfrm>
            <a:off x="4755437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Distribution and Cold Chain Logistics</a:t>
            </a:r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42B28B87-B415-8125-367F-ACE6F2C010C8}"/>
              </a:ext>
            </a:extLst>
          </p:cNvPr>
          <p:cNvSpPr/>
          <p:nvPr/>
        </p:nvSpPr>
        <p:spPr bwMode="gray">
          <a:xfrm>
            <a:off x="6183803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Sales Force Enablement</a:t>
            </a:r>
          </a:p>
        </p:txBody>
      </p:sp>
      <p:sp>
        <p:nvSpPr>
          <p:cNvPr id="1070" name="Rectangle 1069">
            <a:extLst>
              <a:ext uri="{FF2B5EF4-FFF2-40B4-BE49-F238E27FC236}">
                <a16:creationId xmlns:a16="http://schemas.microsoft.com/office/drawing/2014/main" id="{5423D474-A712-4E76-AA20-C56486E55310}"/>
              </a:ext>
            </a:extLst>
          </p:cNvPr>
          <p:cNvSpPr/>
          <p:nvPr/>
        </p:nvSpPr>
        <p:spPr bwMode="gray">
          <a:xfrm>
            <a:off x="6183803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Marketing Campaign &amp; Branding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1CE55D1-2CD3-B4A5-A0F1-7A0877CEE6F6}"/>
              </a:ext>
            </a:extLst>
          </p:cNvPr>
          <p:cNvSpPr/>
          <p:nvPr/>
        </p:nvSpPr>
        <p:spPr bwMode="gray">
          <a:xfrm>
            <a:off x="526258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Intellectual Property Management</a:t>
            </a:r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BA9970FD-563A-3869-F73B-B8C2DDC22428}"/>
              </a:ext>
            </a:extLst>
          </p:cNvPr>
          <p:cNvSpPr/>
          <p:nvPr/>
        </p:nvSpPr>
        <p:spPr bwMode="gray">
          <a:xfrm>
            <a:off x="19472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 Submission Support</a:t>
            </a:r>
          </a:p>
        </p:txBody>
      </p:sp>
      <p:sp>
        <p:nvSpPr>
          <p:cNvPr id="1073" name="Rectangle 1072">
            <a:extLst>
              <a:ext uri="{FF2B5EF4-FFF2-40B4-BE49-F238E27FC236}">
                <a16:creationId xmlns:a16="http://schemas.microsoft.com/office/drawing/2014/main" id="{1C3C17A6-795F-FB70-76B0-C335B38C8AD4}"/>
              </a:ext>
            </a:extLst>
          </p:cNvPr>
          <p:cNvSpPr/>
          <p:nvPr/>
        </p:nvSpPr>
        <p:spPr bwMode="gray">
          <a:xfrm>
            <a:off x="3348374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Inspection Readiness &amp; Support</a:t>
            </a:r>
          </a:p>
        </p:txBody>
      </p: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ED2C2227-EC86-C8F2-AD46-B762F3945F97}"/>
              </a:ext>
            </a:extLst>
          </p:cNvPr>
          <p:cNvSpPr/>
          <p:nvPr/>
        </p:nvSpPr>
        <p:spPr bwMode="gray">
          <a:xfrm>
            <a:off x="4755437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Serialization and Track &amp; Trace</a:t>
            </a:r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05ABB72A-F852-1F97-AE0C-2BBBCBF3783F}"/>
              </a:ext>
            </a:extLst>
          </p:cNvPr>
          <p:cNvSpPr/>
          <p:nvPr/>
        </p:nvSpPr>
        <p:spPr bwMode="gray">
          <a:xfrm>
            <a:off x="6183803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Affairs and Scientific Comm.</a:t>
            </a:r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F610537E-4469-C059-763D-7E2455A7CDAB}"/>
              </a:ext>
            </a:extLst>
          </p:cNvPr>
          <p:cNvSpPr/>
          <p:nvPr/>
        </p:nvSpPr>
        <p:spPr bwMode="gray">
          <a:xfrm>
            <a:off x="526258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Regulatory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Mgmt. </a:t>
            </a:r>
          </a:p>
        </p:txBody>
      </p:sp>
      <p:sp>
        <p:nvSpPr>
          <p:cNvPr id="1077" name="Rectangle 1076">
            <a:extLst>
              <a:ext uri="{FF2B5EF4-FFF2-40B4-BE49-F238E27FC236}">
                <a16:creationId xmlns:a16="http://schemas.microsoft.com/office/drawing/2014/main" id="{422751AA-EB26-8E86-CD1E-65A43C047A06}"/>
              </a:ext>
            </a:extLst>
          </p:cNvPr>
          <p:cNvSpPr/>
          <p:nvPr/>
        </p:nvSpPr>
        <p:spPr bwMode="gray">
          <a:xfrm>
            <a:off x="19472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Reporting &amp; Business Intelligence </a:t>
            </a:r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45FCF052-C452-DFB9-5976-CF4D0A435B93}"/>
              </a:ext>
            </a:extLst>
          </p:cNvPr>
          <p:cNvSpPr/>
          <p:nvPr/>
        </p:nvSpPr>
        <p:spPr bwMode="gray">
          <a:xfrm>
            <a:off x="3348374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AI-driven Predictive Analytics </a:t>
            </a:r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9F517E84-1764-17E0-D783-FD788B864B5F}"/>
              </a:ext>
            </a:extLst>
          </p:cNvPr>
          <p:cNvSpPr/>
          <p:nvPr/>
        </p:nvSpPr>
        <p:spPr bwMode="gray">
          <a:xfrm>
            <a:off x="4755437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AI-powered Chatbot and NLP </a:t>
            </a:r>
          </a:p>
        </p:txBody>
      </p:sp>
      <p:sp>
        <p:nvSpPr>
          <p:cNvPr id="1080" name="Rectangle 1079">
            <a:extLst>
              <a:ext uri="{FF2B5EF4-FFF2-40B4-BE49-F238E27FC236}">
                <a16:creationId xmlns:a16="http://schemas.microsoft.com/office/drawing/2014/main" id="{89533EB7-F431-1E7B-0E4D-2AD0FB05D46B}"/>
              </a:ext>
            </a:extLst>
          </p:cNvPr>
          <p:cNvSpPr/>
          <p:nvPr/>
        </p:nvSpPr>
        <p:spPr bwMode="gray">
          <a:xfrm>
            <a:off x="6183803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Next Best Action Recommendation </a:t>
            </a:r>
          </a:p>
        </p:txBody>
      </p:sp>
      <p:sp>
        <p:nvSpPr>
          <p:cNvPr id="21" name="Arrow: Chevron 20">
            <a:extLst>
              <a:ext uri="{FF2B5EF4-FFF2-40B4-BE49-F238E27FC236}">
                <a16:creationId xmlns:a16="http://schemas.microsoft.com/office/drawing/2014/main" id="{E128BF45-4807-BEEE-2DE9-02DFB799B376}"/>
              </a:ext>
            </a:extLst>
          </p:cNvPr>
          <p:cNvSpPr/>
          <p:nvPr/>
        </p:nvSpPr>
        <p:spPr>
          <a:xfrm>
            <a:off x="7533201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V6 </a:t>
            </a:r>
            <a:r>
              <a:rPr lang="en-US" sz="1100" b="1" dirty="0"/>
              <a:t>Monitor Product Safety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5" name="Arrow: Chevron 24">
            <a:extLst>
              <a:ext uri="{FF2B5EF4-FFF2-40B4-BE49-F238E27FC236}">
                <a16:creationId xmlns:a16="http://schemas.microsoft.com/office/drawing/2014/main" id="{34ED2397-CE7F-03F6-9139-08425C55653B}"/>
              </a:ext>
            </a:extLst>
          </p:cNvPr>
          <p:cNvSpPr/>
          <p:nvPr/>
        </p:nvSpPr>
        <p:spPr>
          <a:xfrm>
            <a:off x="8948763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V7 </a:t>
            </a:r>
            <a:r>
              <a:rPr lang="en-US" sz="1100" b="1" dirty="0"/>
              <a:t>Advance Medical Info.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6" name="Arrow: Chevron 25">
            <a:extLst>
              <a:ext uri="{FF2B5EF4-FFF2-40B4-BE49-F238E27FC236}">
                <a16:creationId xmlns:a16="http://schemas.microsoft.com/office/drawing/2014/main" id="{91758159-1389-134C-9293-F59FC302CBF3}"/>
              </a:ext>
            </a:extLst>
          </p:cNvPr>
          <p:cNvSpPr/>
          <p:nvPr/>
        </p:nvSpPr>
        <p:spPr>
          <a:xfrm>
            <a:off x="10374422" y="1207405"/>
            <a:ext cx="1522612" cy="384982"/>
          </a:xfrm>
          <a:prstGeom prst="chevr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100" b="1" dirty="0">
                <a:solidFill>
                  <a:srgbClr val="C00000"/>
                </a:solidFill>
                <a:highlight>
                  <a:srgbClr val="C0C0C0"/>
                </a:highlight>
              </a:rPr>
              <a:t>V8 </a:t>
            </a:r>
            <a:r>
              <a:rPr lang="en-US" sz="1100" b="1" dirty="0"/>
              <a:t>Govern the Enterprise</a:t>
            </a:r>
            <a:endParaRPr lang="en-US" sz="1100" b="1" dirty="0">
              <a:solidFill>
                <a:schemeClr val="bg1"/>
              </a:solidFill>
              <a:highlight>
                <a:srgbClr val="FFFF00"/>
              </a:highlight>
            </a:endParaRPr>
          </a:p>
        </p:txBody>
      </p:sp>
      <p:sp>
        <p:nvSpPr>
          <p:cNvPr id="28" name="Rectangle 27">
            <a:hlinkClick r:id="" action="ppaction://noaction"/>
            <a:extLst>
              <a:ext uri="{FF2B5EF4-FFF2-40B4-BE49-F238E27FC236}">
                <a16:creationId xmlns:a16="http://schemas.microsoft.com/office/drawing/2014/main" id="{320224AF-4E00-7BAC-905A-B142F0D9DB85}"/>
              </a:ext>
            </a:extLst>
          </p:cNvPr>
          <p:cNvSpPr/>
          <p:nvPr/>
        </p:nvSpPr>
        <p:spPr bwMode="gray">
          <a:xfrm>
            <a:off x="7514606" y="1673970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C6: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Safety Mgmt. &amp; Pharmacovigilance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627B69C-DDE5-919A-F622-ABE708332D6D}"/>
              </a:ext>
            </a:extLst>
          </p:cNvPr>
          <p:cNvSpPr/>
          <p:nvPr/>
        </p:nvSpPr>
        <p:spPr bwMode="gray">
          <a:xfrm>
            <a:off x="7598195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Adverse Event Case Processing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7441CCA-3D09-DCA7-E995-C0643DE8CF07}"/>
              </a:ext>
            </a:extLst>
          </p:cNvPr>
          <p:cNvSpPr/>
          <p:nvPr/>
        </p:nvSpPr>
        <p:spPr bwMode="gray">
          <a:xfrm>
            <a:off x="7598195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Individual Case Safety Report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AD2C655-D095-6242-ECF3-DC6753816975}"/>
              </a:ext>
            </a:extLst>
          </p:cNvPr>
          <p:cNvSpPr/>
          <p:nvPr/>
        </p:nvSpPr>
        <p:spPr bwMode="gray">
          <a:xfrm>
            <a:off x="7598195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Safety Data Analysis and Signal</a:t>
            </a:r>
          </a:p>
        </p:txBody>
      </p:sp>
      <p:sp>
        <p:nvSpPr>
          <p:cNvPr id="32" name="Rectangle 31">
            <a:hlinkClick r:id="" action="ppaction://noaction"/>
            <a:extLst>
              <a:ext uri="{FF2B5EF4-FFF2-40B4-BE49-F238E27FC236}">
                <a16:creationId xmlns:a16="http://schemas.microsoft.com/office/drawing/2014/main" id="{65E98C16-C494-9CEF-F05A-61A037B82FD7}"/>
              </a:ext>
            </a:extLst>
          </p:cNvPr>
          <p:cNvSpPr/>
          <p:nvPr/>
        </p:nvSpPr>
        <p:spPr bwMode="gray">
          <a:xfrm>
            <a:off x="8925536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C7: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Medical Affairs Management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7D4605F-C340-0B9B-02EA-40584E62A514}"/>
              </a:ext>
            </a:extLst>
          </p:cNvPr>
          <p:cNvSpPr/>
          <p:nvPr/>
        </p:nvSpPr>
        <p:spPr bwMode="gray">
          <a:xfrm>
            <a:off x="8996466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Information Services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1BCDD7D-B219-1586-23F5-EAEB590A744A}"/>
              </a:ext>
            </a:extLst>
          </p:cNvPr>
          <p:cNvSpPr/>
          <p:nvPr/>
        </p:nvSpPr>
        <p:spPr bwMode="gray">
          <a:xfrm>
            <a:off x="8996466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Science Liaison Mgmt.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679D0C2-902F-3F1C-DD9C-1CA4C5C7DC30}"/>
              </a:ext>
            </a:extLst>
          </p:cNvPr>
          <p:cNvSpPr/>
          <p:nvPr/>
        </p:nvSpPr>
        <p:spPr bwMode="gray">
          <a:xfrm>
            <a:off x="8996466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Investigator-Initiated Trials Mgmt.</a:t>
            </a:r>
          </a:p>
        </p:txBody>
      </p:sp>
      <p:sp>
        <p:nvSpPr>
          <p:cNvPr id="36" name="Rectangle 35">
            <a:hlinkClick r:id="" action="ppaction://noaction"/>
            <a:extLst>
              <a:ext uri="{FF2B5EF4-FFF2-40B4-BE49-F238E27FC236}">
                <a16:creationId xmlns:a16="http://schemas.microsoft.com/office/drawing/2014/main" id="{6501A7B3-7221-B283-26EC-0DEFA6EBAC30}"/>
              </a:ext>
            </a:extLst>
          </p:cNvPr>
          <p:cNvSpPr/>
          <p:nvPr/>
        </p:nvSpPr>
        <p:spPr bwMode="gray">
          <a:xfrm>
            <a:off x="10341390" y="1665717"/>
            <a:ext cx="1342504" cy="3948792"/>
          </a:xfrm>
          <a:prstGeom prst="rect">
            <a:avLst/>
          </a:prstGeom>
          <a:noFill/>
          <a:ln w="28575">
            <a:solidFill>
              <a:schemeClr val="bg1">
                <a:lumMod val="65000"/>
              </a:schemeClr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ctr"/>
            <a:r>
              <a:rPr lang="en-US" sz="1050" b="1" dirty="0">
                <a:solidFill>
                  <a:schemeClr val="tx1"/>
                </a:solidFill>
                <a:highlight>
                  <a:srgbClr val="C0C0C0"/>
                </a:highlight>
                <a:cs typeface="Arial" panose="020B0604020202020204" pitchFamily="34" charset="0"/>
              </a:rPr>
              <a:t>C8: </a:t>
            </a:r>
            <a:r>
              <a:rPr lang="en-US" sz="1050" b="1" dirty="0">
                <a:solidFill>
                  <a:schemeClr val="tx1"/>
                </a:solidFill>
                <a:cs typeface="Arial" panose="020B0604020202020204" pitchFamily="34" charset="0"/>
              </a:rPr>
              <a:t>Corporate Governance &amp;Finance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255C5D3-4C52-D7A9-D7A0-D6B1CA03CADA}"/>
              </a:ext>
            </a:extLst>
          </p:cNvPr>
          <p:cNvSpPr/>
          <p:nvPr/>
        </p:nvSpPr>
        <p:spPr bwMode="gray">
          <a:xfrm>
            <a:off x="10416040" y="213558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Strategic Portfolio Management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B211B0-04D2-459E-8855-8B388EC6384C}"/>
              </a:ext>
            </a:extLst>
          </p:cNvPr>
          <p:cNvSpPr/>
          <p:nvPr/>
        </p:nvSpPr>
        <p:spPr bwMode="gray">
          <a:xfrm>
            <a:off x="10416040" y="251498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Planning &amp; Budgeting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C2FE223-F5D9-999D-9B7C-A188215DE6E5}"/>
              </a:ext>
            </a:extLst>
          </p:cNvPr>
          <p:cNvSpPr/>
          <p:nvPr/>
        </p:nvSpPr>
        <p:spPr bwMode="gray">
          <a:xfrm>
            <a:off x="10416040" y="2911964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Investor Relations Mgmt.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94E80F9-AFED-1107-4BC6-0A6A28E0FDA0}"/>
              </a:ext>
            </a:extLst>
          </p:cNvPr>
          <p:cNvSpPr/>
          <p:nvPr/>
        </p:nvSpPr>
        <p:spPr bwMode="gray">
          <a:xfrm>
            <a:off x="7598195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Evaluation and Mitigation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84C9F3E-B2AE-DD03-9BCB-72350311F84E}"/>
              </a:ext>
            </a:extLst>
          </p:cNvPr>
          <p:cNvSpPr/>
          <p:nvPr/>
        </p:nvSpPr>
        <p:spPr bwMode="gray">
          <a:xfrm>
            <a:off x="7598195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Periodic Safety Update Report Mgmt.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730442-29C5-08A8-36C7-5A5131AFF140}"/>
              </a:ext>
            </a:extLst>
          </p:cNvPr>
          <p:cNvSpPr/>
          <p:nvPr/>
        </p:nvSpPr>
        <p:spPr bwMode="gray">
          <a:xfrm>
            <a:off x="8996466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Education Program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527A53-0991-3E3C-9B07-5271BD2592AD}"/>
              </a:ext>
            </a:extLst>
          </p:cNvPr>
          <p:cNvSpPr/>
          <p:nvPr/>
        </p:nvSpPr>
        <p:spPr bwMode="gray">
          <a:xfrm>
            <a:off x="8996466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Scientific Publications Mgmt.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7C985CE-3090-F655-CFE2-8B0452AE0FD5}"/>
              </a:ext>
            </a:extLst>
          </p:cNvPr>
          <p:cNvSpPr/>
          <p:nvPr/>
        </p:nvSpPr>
        <p:spPr bwMode="gray">
          <a:xfrm>
            <a:off x="10416040" y="3303016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and Compliance Mgmt.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5BABD-55A0-52C4-67A4-D683E4487A62}"/>
              </a:ext>
            </a:extLst>
          </p:cNvPr>
          <p:cNvSpPr/>
          <p:nvPr/>
        </p:nvSpPr>
        <p:spPr bwMode="gray">
          <a:xfrm>
            <a:off x="10416040" y="368842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Legal and Contract Support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36607E54-F038-A0AC-26BB-5E62A8C9F45D}"/>
              </a:ext>
            </a:extLst>
          </p:cNvPr>
          <p:cNvSpPr/>
          <p:nvPr/>
        </p:nvSpPr>
        <p:spPr bwMode="gray">
          <a:xfrm>
            <a:off x="7598195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Global Safety Database Mgmt.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00DB1CC1-38DD-E316-E423-BACD53851B74}"/>
              </a:ext>
            </a:extLst>
          </p:cNvPr>
          <p:cNvSpPr/>
          <p:nvPr/>
        </p:nvSpPr>
        <p:spPr bwMode="gray">
          <a:xfrm>
            <a:off x="7598195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Post-Marketing Surveillance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C80D8EB7-3622-C6F9-CDF6-7946D30E45F2}"/>
              </a:ext>
            </a:extLst>
          </p:cNvPr>
          <p:cNvSpPr/>
          <p:nvPr/>
        </p:nvSpPr>
        <p:spPr bwMode="gray">
          <a:xfrm>
            <a:off x="8996466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Advisory Board and KOL Coordination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CE22284-9B2A-ACD0-29AC-26D7DBB99583}"/>
              </a:ext>
            </a:extLst>
          </p:cNvPr>
          <p:cNvSpPr/>
          <p:nvPr/>
        </p:nvSpPr>
        <p:spPr bwMode="gray">
          <a:xfrm>
            <a:off x="8996466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Real-World Evidence Generation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C428430-45D6-F1B7-A71F-844F06CD3266}"/>
              </a:ext>
            </a:extLst>
          </p:cNvPr>
          <p:cNvSpPr/>
          <p:nvPr/>
        </p:nvSpPr>
        <p:spPr bwMode="gray">
          <a:xfrm>
            <a:off x="10416040" y="407094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Environmental Health and Safety</a:t>
            </a:r>
          </a:p>
        </p:txBody>
      </p:sp>
      <p:sp>
        <p:nvSpPr>
          <p:cNvPr id="1025" name="Rectangle 1024">
            <a:extLst>
              <a:ext uri="{FF2B5EF4-FFF2-40B4-BE49-F238E27FC236}">
                <a16:creationId xmlns:a16="http://schemas.microsoft.com/office/drawing/2014/main" id="{3CDA6196-E999-D335-60C1-85ACA2D68E8C}"/>
              </a:ext>
            </a:extLst>
          </p:cNvPr>
          <p:cNvSpPr/>
          <p:nvPr/>
        </p:nvSpPr>
        <p:spPr bwMode="gray">
          <a:xfrm>
            <a:off x="10416040" y="4444773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Enterprise Data Governance</a:t>
            </a:r>
          </a:p>
        </p:txBody>
      </p:sp>
      <p:sp>
        <p:nvSpPr>
          <p:cNvPr id="1029" name="Rectangle 1028">
            <a:extLst>
              <a:ext uri="{FF2B5EF4-FFF2-40B4-BE49-F238E27FC236}">
                <a16:creationId xmlns:a16="http://schemas.microsoft.com/office/drawing/2014/main" id="{339561B1-ECCB-B24B-6AD2-D35F0C836E91}"/>
              </a:ext>
            </a:extLst>
          </p:cNvPr>
          <p:cNvSpPr/>
          <p:nvPr/>
        </p:nvSpPr>
        <p:spPr bwMode="gray">
          <a:xfrm>
            <a:off x="7598195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Compliance &amp; Pharmacovigilance </a:t>
            </a:r>
          </a:p>
        </p:txBody>
      </p: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DD63507D-998B-0D31-6F2D-855392B9131B}"/>
              </a:ext>
            </a:extLst>
          </p:cNvPr>
          <p:cNvSpPr/>
          <p:nvPr/>
        </p:nvSpPr>
        <p:spPr bwMode="gray">
          <a:xfrm>
            <a:off x="8996466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Review and Approval</a:t>
            </a:r>
          </a:p>
        </p:txBody>
      </p:sp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13AA5BF-4CB3-5FCB-1EE5-C10145BFC064}"/>
              </a:ext>
            </a:extLst>
          </p:cNvPr>
          <p:cNvSpPr/>
          <p:nvPr/>
        </p:nvSpPr>
        <p:spPr bwMode="gray">
          <a:xfrm>
            <a:off x="10416040" y="4821115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Corporate Governance</a:t>
            </a:r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13458972-3BEC-066C-5B4F-0D5F6448E236}"/>
              </a:ext>
            </a:extLst>
          </p:cNvPr>
          <p:cNvSpPr/>
          <p:nvPr/>
        </p:nvSpPr>
        <p:spPr bwMode="gray">
          <a:xfrm>
            <a:off x="7598195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Digital Secure Messaging </a:t>
            </a:r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620F2A8B-BA74-1632-93E3-045E097C400C}"/>
              </a:ext>
            </a:extLst>
          </p:cNvPr>
          <p:cNvSpPr/>
          <p:nvPr/>
        </p:nvSpPr>
        <p:spPr bwMode="gray">
          <a:xfrm>
            <a:off x="8996466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C9.7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Project Management</a:t>
            </a:r>
          </a:p>
        </p:txBody>
      </p:sp>
      <p:sp>
        <p:nvSpPr>
          <p:cNvPr id="1084" name="Rectangle 1083">
            <a:extLst>
              <a:ext uri="{FF2B5EF4-FFF2-40B4-BE49-F238E27FC236}">
                <a16:creationId xmlns:a16="http://schemas.microsoft.com/office/drawing/2014/main" id="{FF74B2B4-882E-F617-A121-6E86A333905B}"/>
              </a:ext>
            </a:extLst>
          </p:cNvPr>
          <p:cNvSpPr/>
          <p:nvPr/>
        </p:nvSpPr>
        <p:spPr bwMode="gray">
          <a:xfrm>
            <a:off x="10416040" y="5940727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C9.8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Vendor Management </a:t>
            </a:r>
          </a:p>
        </p:txBody>
      </p:sp>
      <p:sp>
        <p:nvSpPr>
          <p:cNvPr id="1085" name="Rectangle 1084">
            <a:extLst>
              <a:ext uri="{FF2B5EF4-FFF2-40B4-BE49-F238E27FC236}">
                <a16:creationId xmlns:a16="http://schemas.microsoft.com/office/drawing/2014/main" id="{EC23AA6F-B7D1-457B-903C-511964FECDDB}"/>
              </a:ext>
            </a:extLst>
          </p:cNvPr>
          <p:cNvSpPr/>
          <p:nvPr/>
        </p:nvSpPr>
        <p:spPr bwMode="gray">
          <a:xfrm>
            <a:off x="526258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Human Resources Mgmt. </a:t>
            </a:r>
          </a:p>
        </p:txBody>
      </p:sp>
      <p:sp>
        <p:nvSpPr>
          <p:cNvPr id="1086" name="Rectangle 1085">
            <a:extLst>
              <a:ext uri="{FF2B5EF4-FFF2-40B4-BE49-F238E27FC236}">
                <a16:creationId xmlns:a16="http://schemas.microsoft.com/office/drawing/2014/main" id="{1BF05598-AA94-1676-B643-011500507691}"/>
              </a:ext>
            </a:extLst>
          </p:cNvPr>
          <p:cNvSpPr/>
          <p:nvPr/>
        </p:nvSpPr>
        <p:spPr bwMode="gray">
          <a:xfrm>
            <a:off x="19472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C9.10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Real-estate Management </a:t>
            </a:r>
          </a:p>
        </p:txBody>
      </p: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9BED0BAA-B0E3-04C9-F9E4-94BB8C82BFC7}"/>
              </a:ext>
            </a:extLst>
          </p:cNvPr>
          <p:cNvSpPr/>
          <p:nvPr/>
        </p:nvSpPr>
        <p:spPr bwMode="gray">
          <a:xfrm>
            <a:off x="3348374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C9.11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Management </a:t>
            </a: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6C56EDD3-B771-BCCE-4D88-BBC2E8A34C26}"/>
              </a:ext>
            </a:extLst>
          </p:cNvPr>
          <p:cNvSpPr/>
          <p:nvPr/>
        </p:nvSpPr>
        <p:spPr bwMode="gray">
          <a:xfrm>
            <a:off x="4755437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C9.12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Security Management</a:t>
            </a: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7FA9FFAD-73BF-81F3-919F-F726A2CB3B40}"/>
              </a:ext>
            </a:extLst>
          </p:cNvPr>
          <p:cNvSpPr/>
          <p:nvPr/>
        </p:nvSpPr>
        <p:spPr bwMode="gray">
          <a:xfrm>
            <a:off x="6183803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C9.13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Information Technology Mgmt.</a:t>
            </a: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B0039E3A-7046-D883-E30F-098024893DFE}"/>
              </a:ext>
            </a:extLst>
          </p:cNvPr>
          <p:cNvSpPr/>
          <p:nvPr/>
        </p:nvSpPr>
        <p:spPr bwMode="gray">
          <a:xfrm>
            <a:off x="7598195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C9.14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Training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4E77CBCC-41A7-99DD-9621-A35F3A60458C}"/>
              </a:ext>
            </a:extLst>
          </p:cNvPr>
          <p:cNvSpPr/>
          <p:nvPr/>
        </p:nvSpPr>
        <p:spPr bwMode="gray">
          <a:xfrm>
            <a:off x="8996466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C9.15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Partner Management  </a:t>
            </a:r>
          </a:p>
        </p:txBody>
      </p:sp>
      <p:sp>
        <p:nvSpPr>
          <p:cNvPr id="330" name="Rectangle 329">
            <a:extLst>
              <a:ext uri="{FF2B5EF4-FFF2-40B4-BE49-F238E27FC236}">
                <a16:creationId xmlns:a16="http://schemas.microsoft.com/office/drawing/2014/main" id="{B7B55909-0307-BE26-F26F-DF0A722F09F8}"/>
              </a:ext>
            </a:extLst>
          </p:cNvPr>
          <p:cNvSpPr/>
          <p:nvPr/>
        </p:nvSpPr>
        <p:spPr bwMode="gray">
          <a:xfrm>
            <a:off x="10416040" y="6323381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C9.16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Procurement </a:t>
            </a:r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endParaRPr lang="en-US" sz="9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31" name="Rectangle 330">
            <a:extLst>
              <a:ext uri="{FF2B5EF4-FFF2-40B4-BE49-F238E27FC236}">
                <a16:creationId xmlns:a16="http://schemas.microsoft.com/office/drawing/2014/main" id="{20D767CF-5462-2F33-3348-3B56243B491F}"/>
              </a:ext>
            </a:extLst>
          </p:cNvPr>
          <p:cNvSpPr/>
          <p:nvPr/>
        </p:nvSpPr>
        <p:spPr bwMode="gray">
          <a:xfrm>
            <a:off x="526258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C1.9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Research Compliance &amp;  Ethics</a:t>
            </a:r>
          </a:p>
        </p:txBody>
      </p:sp>
      <p:sp>
        <p:nvSpPr>
          <p:cNvPr id="333" name="Rectangle 332">
            <a:extLst>
              <a:ext uri="{FF2B5EF4-FFF2-40B4-BE49-F238E27FC236}">
                <a16:creationId xmlns:a16="http://schemas.microsoft.com/office/drawing/2014/main" id="{60AE9F89-11B0-932E-F5C4-D4718C4DE6EA}"/>
              </a:ext>
            </a:extLst>
          </p:cNvPr>
          <p:cNvSpPr/>
          <p:nvPr/>
        </p:nvSpPr>
        <p:spPr bwMode="gray">
          <a:xfrm>
            <a:off x="19472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C2.9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Clinical Study Reporting and Analysis</a:t>
            </a:r>
          </a:p>
        </p:txBody>
      </p:sp>
      <p:sp>
        <p:nvSpPr>
          <p:cNvPr id="334" name="Rectangle 333">
            <a:extLst>
              <a:ext uri="{FF2B5EF4-FFF2-40B4-BE49-F238E27FC236}">
                <a16:creationId xmlns:a16="http://schemas.microsoft.com/office/drawing/2014/main" id="{DC3E9CC5-9B5C-41B5-5CDD-824BA5882E93}"/>
              </a:ext>
            </a:extLst>
          </p:cNvPr>
          <p:cNvSpPr/>
          <p:nvPr/>
        </p:nvSpPr>
        <p:spPr bwMode="gray">
          <a:xfrm>
            <a:off x="3348374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C3.9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Risk Management Planning</a:t>
            </a:r>
          </a:p>
        </p:txBody>
      </p:sp>
      <p:sp>
        <p:nvSpPr>
          <p:cNvPr id="335" name="Rectangle 334">
            <a:extLst>
              <a:ext uri="{FF2B5EF4-FFF2-40B4-BE49-F238E27FC236}">
                <a16:creationId xmlns:a16="http://schemas.microsoft.com/office/drawing/2014/main" id="{E018CC35-40DA-B3FE-FC4C-1C9258009DA6}"/>
              </a:ext>
            </a:extLst>
          </p:cNvPr>
          <p:cNvSpPr/>
          <p:nvPr/>
        </p:nvSpPr>
        <p:spPr bwMode="gray">
          <a:xfrm>
            <a:off x="4755437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C4.9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Product Recall and Quality Mgmt.</a:t>
            </a:r>
          </a:p>
        </p:txBody>
      </p:sp>
      <p:sp>
        <p:nvSpPr>
          <p:cNvPr id="336" name="Rectangle 335">
            <a:extLst>
              <a:ext uri="{FF2B5EF4-FFF2-40B4-BE49-F238E27FC236}">
                <a16:creationId xmlns:a16="http://schemas.microsoft.com/office/drawing/2014/main" id="{3D94CD87-F38F-6415-C9BB-196E3C082427}"/>
              </a:ext>
            </a:extLst>
          </p:cNvPr>
          <p:cNvSpPr/>
          <p:nvPr/>
        </p:nvSpPr>
        <p:spPr bwMode="gray">
          <a:xfrm>
            <a:off x="6183803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C5.9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Customer Relationship Mgmt.</a:t>
            </a:r>
          </a:p>
        </p:txBody>
      </p:sp>
      <p:sp>
        <p:nvSpPr>
          <p:cNvPr id="337" name="Rectangle 336">
            <a:extLst>
              <a:ext uri="{FF2B5EF4-FFF2-40B4-BE49-F238E27FC236}">
                <a16:creationId xmlns:a16="http://schemas.microsoft.com/office/drawing/2014/main" id="{AD0E5280-8826-D540-ED7A-CD2A44404FDA}"/>
              </a:ext>
            </a:extLst>
          </p:cNvPr>
          <p:cNvSpPr/>
          <p:nvPr/>
        </p:nvSpPr>
        <p:spPr bwMode="gray">
          <a:xfrm>
            <a:off x="7598195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C6.9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Safety Comm. &amp; Crisis Management</a:t>
            </a:r>
          </a:p>
        </p:txBody>
      </p:sp>
      <p:sp>
        <p:nvSpPr>
          <p:cNvPr id="338" name="Rectangle 337">
            <a:extLst>
              <a:ext uri="{FF2B5EF4-FFF2-40B4-BE49-F238E27FC236}">
                <a16:creationId xmlns:a16="http://schemas.microsoft.com/office/drawing/2014/main" id="{AA95719B-093A-173E-83D7-A213056C13B4}"/>
              </a:ext>
            </a:extLst>
          </p:cNvPr>
          <p:cNvSpPr/>
          <p:nvPr/>
        </p:nvSpPr>
        <p:spPr bwMode="gray">
          <a:xfrm>
            <a:off x="8996466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C7.9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Medical Insights Collection</a:t>
            </a:r>
          </a:p>
        </p:txBody>
      </p:sp>
      <p:sp>
        <p:nvSpPr>
          <p:cNvPr id="340" name="Rectangle 339">
            <a:extLst>
              <a:ext uri="{FF2B5EF4-FFF2-40B4-BE49-F238E27FC236}">
                <a16:creationId xmlns:a16="http://schemas.microsoft.com/office/drawing/2014/main" id="{41953A19-6E60-6F8B-A1E1-6361401221B8}"/>
              </a:ext>
            </a:extLst>
          </p:cNvPr>
          <p:cNvSpPr/>
          <p:nvPr/>
        </p:nvSpPr>
        <p:spPr bwMode="gray">
          <a:xfrm>
            <a:off x="10416040" y="5200662"/>
            <a:ext cx="1194307" cy="321696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12700">
            <a:solidFill>
              <a:schemeClr val="tx1"/>
            </a:solidFill>
            <a:miter lim="800000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r>
              <a:rPr lang="en-US" sz="900" dirty="0">
                <a:solidFill>
                  <a:schemeClr val="tx1"/>
                </a:solidFill>
                <a:cs typeface="Arial" panose="020B0604020202020204" pitchFamily="34" charset="0"/>
              </a:rPr>
              <a:t>C8.9 </a:t>
            </a:r>
            <a:r>
              <a:rPr lang="en-US" sz="900" b="1" dirty="0">
                <a:solidFill>
                  <a:schemeClr val="tx1"/>
                </a:solidFill>
                <a:cs typeface="Arial" panose="020B0604020202020204" pitchFamily="34" charset="0"/>
              </a:rPr>
              <a:t>Financial Forecasting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49C0EB-7501-C25E-61F5-A618EF4D0FAF}"/>
              </a:ext>
            </a:extLst>
          </p:cNvPr>
          <p:cNvSpPr txBox="1"/>
          <p:nvPr/>
        </p:nvSpPr>
        <p:spPr>
          <a:xfrm>
            <a:off x="77069" y="139630"/>
            <a:ext cx="580498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2400" b="1" dirty="0">
                <a:solidFill>
                  <a:srgbClr val="002060"/>
                </a:solidFill>
              </a:rPr>
              <a:t>Life Sciences Industry </a:t>
            </a:r>
          </a:p>
          <a:p>
            <a:pPr algn="l"/>
            <a:r>
              <a:rPr lang="en-US" sz="2400" b="1" dirty="0">
                <a:solidFill>
                  <a:srgbClr val="002060"/>
                </a:solidFill>
              </a:rPr>
              <a:t>Business Capability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1AC749-04B5-7A48-5062-DA498D3E9A10}"/>
              </a:ext>
            </a:extLst>
          </p:cNvPr>
          <p:cNvSpPr txBox="1"/>
          <p:nvPr/>
        </p:nvSpPr>
        <p:spPr>
          <a:xfrm>
            <a:off x="340053" y="854665"/>
            <a:ext cx="3518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/>
              <a:t>Source: </a:t>
            </a:r>
            <a:r>
              <a:rPr lang="en-US" sz="1200" b="1" dirty="0">
                <a:hlinkClick r:id="rId2"/>
              </a:rPr>
              <a:t>www.archinexa.com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301612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551</Words>
  <Application>Microsoft Office PowerPoint</Application>
  <PresentationFormat>Widescreen</PresentationFormat>
  <Paragraphs>132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Ravi Vangala</dc:creator>
  <cp:lastModifiedBy>Ravi Vangala</cp:lastModifiedBy>
  <cp:revision>64</cp:revision>
  <dcterms:created xsi:type="dcterms:W3CDTF">2025-04-25T22:12:17Z</dcterms:created>
  <dcterms:modified xsi:type="dcterms:W3CDTF">2026-09-06T10:08:11Z</dcterms:modified>
</cp:coreProperties>
</file>